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73" r:id="rId4"/>
    <p:sldId id="284" r:id="rId5"/>
    <p:sldId id="281" r:id="rId6"/>
    <p:sldId id="285" r:id="rId7"/>
    <p:sldId id="287" r:id="rId8"/>
    <p:sldId id="288" r:id="rId9"/>
    <p:sldId id="289" r:id="rId10"/>
    <p:sldId id="291" r:id="rId11"/>
    <p:sldId id="290" r:id="rId12"/>
    <p:sldId id="293" r:id="rId13"/>
    <p:sldId id="279" r:id="rId14"/>
    <p:sldId id="29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RPA </a:t>
            </a:r>
            <a:r>
              <a:rPr lang="en-US" dirty="0" err="1" smtClean="0"/>
              <a:t>detterent</a:t>
            </a:r>
            <a:r>
              <a:rPr lang="en-US" dirty="0" smtClean="0"/>
              <a:t>. Present</a:t>
            </a:r>
            <a:r>
              <a:rPr lang="en-US" baseline="0" dirty="0" smtClean="0"/>
              <a:t> grid. </a:t>
            </a:r>
            <a:r>
              <a:rPr lang="en-US" dirty="0" smtClean="0"/>
              <a:t>Best </a:t>
            </a:r>
            <a:r>
              <a:rPr lang="en-US" dirty="0" err="1" smtClean="0"/>
              <a:t>detterent</a:t>
            </a:r>
            <a:r>
              <a:rPr lang="en-US" dirty="0" smtClean="0"/>
              <a:t> to date.</a:t>
            </a:r>
            <a:r>
              <a:rPr lang="en-US" baseline="0" dirty="0" smtClean="0"/>
              <a:t> Challenges; falcon listing/bridge attachment/falcon nest/BRZ only.. Note </a:t>
            </a:r>
            <a:r>
              <a:rPr lang="en-US" baseline="0" dirty="0" err="1" smtClean="0"/>
              <a:t>westrick</a:t>
            </a:r>
            <a:r>
              <a:rPr lang="en-US" baseline="0" dirty="0" smtClean="0"/>
              <a:t>, sluiceway and powerhouse…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5E82B-03DC-4C1F-8F87-EF70C18929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report</a:t>
            </a:r>
            <a:r>
              <a:rPr lang="en-US" baseline="0" dirty="0" smtClean="0"/>
              <a:t> page. </a:t>
            </a:r>
            <a:r>
              <a:rPr lang="en-US" dirty="0" smtClean="0"/>
              <a:t>Conflicting</a:t>
            </a:r>
            <a:r>
              <a:rPr lang="en-US" baseline="0" dirty="0" smtClean="0"/>
              <a:t> interest. Lines for gulls not eagles. Red grids/yellow lines. Braided stainless wire. Focus </a:t>
            </a:r>
            <a:r>
              <a:rPr lang="en-US" baseline="0" dirty="0" err="1" smtClean="0"/>
              <a:t>westrick</a:t>
            </a:r>
            <a:r>
              <a:rPr lang="en-US" baseline="0" dirty="0" smtClean="0"/>
              <a:t> lines. Lamprey protection.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Avian Task Group 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Bob Cordie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Biologist 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The </a:t>
            </a:r>
            <a:r>
              <a:rPr lang="en-US" sz="1400" dirty="0" err="1" smtClean="0"/>
              <a:t>Dalles</a:t>
            </a:r>
            <a:r>
              <a:rPr lang="en-US" sz="1400" dirty="0" smtClean="0"/>
              <a:t> Lock and Dam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Jan, 2018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/>
          <a:lstStyle/>
          <a:p>
            <a:r>
              <a:rPr lang="en-US" sz="2200" b="1" dirty="0" smtClean="0"/>
              <a:t>Little Goose Dam Avian Lines/zones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609600"/>
            <a:ext cx="6703018" cy="4389120"/>
          </a:xfrm>
          <a:noFill/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219200" y="4953000"/>
            <a:ext cx="7010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Spike strips on outfall pipe, light poles, trash/shear boom:      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Water cannon at end of outfall pipe:      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Propane cannon at base of outfall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pipe: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12 avian wires across powerhouse tailrace</a:t>
            </a:r>
            <a:r>
              <a:rPr lang="en-US" sz="1600" dirty="0"/>
              <a:t>: </a:t>
            </a:r>
          </a:p>
        </p:txBody>
      </p:sp>
      <p:sp>
        <p:nvSpPr>
          <p:cNvPr id="8" name="4-Point Star 7"/>
          <p:cNvSpPr/>
          <p:nvPr/>
        </p:nvSpPr>
        <p:spPr>
          <a:xfrm>
            <a:off x="6248400" y="5064311"/>
            <a:ext cx="228600" cy="228600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Diamond 8"/>
          <p:cNvSpPr/>
          <p:nvPr/>
        </p:nvSpPr>
        <p:spPr>
          <a:xfrm flipH="1">
            <a:off x="4495798" y="5301898"/>
            <a:ext cx="152404" cy="152400"/>
          </a:xfrm>
          <a:prstGeom prst="diamond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4723109" y="5506998"/>
            <a:ext cx="228600" cy="228600"/>
          </a:xfrm>
          <a:prstGeom prst="irregularSeal1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5867400"/>
            <a:ext cx="6858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 descr="Propane Cannon.jpg"/>
          <p:cNvPicPr>
            <a:picLocks noChangeAspect="1"/>
          </p:cNvPicPr>
          <p:nvPr/>
        </p:nvPicPr>
        <p:blipFill>
          <a:blip r:embed="rId3" cstate="print"/>
          <a:srcRect l="40369" t="32984" r="21866" b="34033"/>
          <a:stretch>
            <a:fillRect/>
          </a:stretch>
        </p:blipFill>
        <p:spPr bwMode="auto">
          <a:xfrm>
            <a:off x="1371600" y="609600"/>
            <a:ext cx="1814363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47800" y="5334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Propane Cannon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Comparisons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341"/>
              </p:ext>
            </p:extLst>
          </p:nvPr>
        </p:nvGraphicFramePr>
        <p:xfrm>
          <a:off x="457201" y="1417637"/>
          <a:ext cx="8382001" cy="1935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8950"/>
                <a:gridCol w="2460770"/>
                <a:gridCol w="1397755"/>
                <a:gridCol w="2243644"/>
                <a:gridCol w="940882"/>
              </a:tblGrid>
              <a:tr h="2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Hazing Dates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Hazing Type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Hazing hours/day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COE haze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Bonneville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Apr 1 - July 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Shore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12hr </a:t>
                      </a:r>
                      <a:r>
                        <a:rPr lang="en-US" sz="1100" u="none" strike="noStrike" dirty="0">
                          <a:effectLst/>
                        </a:rPr>
                        <a:t>Apr - Jul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Dalles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15 - Jul 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Boat/shore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16hr Apr/May/Jun</a:t>
                      </a:r>
                      <a:r>
                        <a:rPr lang="en-US" sz="1100" u="none" strike="noStrike" dirty="0">
                          <a:effectLst/>
                        </a:rPr>
                        <a:t>, 14 Jul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 Day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Apr 15 - Jul 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Apr-Jul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McNary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16 - Jul 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Boat/shore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May/Jun, </a:t>
                      </a:r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Jul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Ice Harbor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1 - Jun 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Boat/shore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Apr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May, </a:t>
                      </a:r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Jun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Lower Mon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Apr 1 - Jun 2 (Jul 1 if needed)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May, </a:t>
                      </a:r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Jun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Little Goose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3 - Jun 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Boat/shore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May/Jun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Lower Gran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1 - Jun 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May, </a:t>
                      </a:r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Jun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16721"/>
              </p:ext>
            </p:extLst>
          </p:nvPr>
        </p:nvGraphicFramePr>
        <p:xfrm>
          <a:off x="457201" y="3657599"/>
          <a:ext cx="8382000" cy="1921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175"/>
                <a:gridCol w="1795832"/>
                <a:gridCol w="2355592"/>
                <a:gridCol w="925680"/>
                <a:gridCol w="2274721"/>
              </a:tblGrid>
              <a:tr h="20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Avian Lines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Toolbox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Lethal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Trigger for Increased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Action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7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Bonneville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water cannon, propane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150 single zone </a:t>
                      </a:r>
                      <a:r>
                        <a:rPr lang="it-IT" sz="1100" u="none" strike="noStrike" dirty="0" smtClean="0">
                          <a:effectLst/>
                        </a:rPr>
                        <a:t>non-lethal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Dalles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Yes/wire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 Day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Yes/rope/high 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McNary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alarm, water cannon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100-200 </a:t>
                      </a:r>
                      <a:r>
                        <a:rPr lang="en-US" sz="1100" u="none" strike="noStrike" dirty="0" smtClean="0">
                          <a:effectLst/>
                        </a:rPr>
                        <a:t>total 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Ice Harbor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laser,spikes,water cannon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hazing </a:t>
                      </a:r>
                      <a:r>
                        <a:rPr lang="en-US" sz="1100" u="none" strike="noStrike" dirty="0" smtClean="0">
                          <a:effectLst/>
                        </a:rPr>
                        <a:t>not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responsive 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Lower Mon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spikes, water cannon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86 gull/43 tern/15 </a:t>
                      </a:r>
                      <a:r>
                        <a:rPr lang="en-US" sz="1100" u="none" strike="noStrike" dirty="0" smtClean="0">
                          <a:effectLst/>
                        </a:rPr>
                        <a:t>corm 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Little Goose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alarm, water cannon, visual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100 gull/50 </a:t>
                      </a:r>
                      <a:r>
                        <a:rPr lang="en-US" sz="1100" u="none" strike="noStrike" dirty="0" smtClean="0">
                          <a:effectLst/>
                        </a:rPr>
                        <a:t>corm 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Lower Gran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Yes/wire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propane, water, sound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95 </a:t>
                      </a:r>
                      <a:r>
                        <a:rPr lang="en-US" sz="1100" u="none" strike="noStrike" dirty="0" smtClean="0">
                          <a:effectLst/>
                        </a:rPr>
                        <a:t>gull 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88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Lethal Abatement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 Sand Island Cormorants (3.5% steelhead)</a:t>
            </a:r>
          </a:p>
          <a:p>
            <a:r>
              <a:rPr lang="en-US" dirty="0" smtClean="0"/>
              <a:t>Bonneville Sea Loins (</a:t>
            </a:r>
            <a:r>
              <a:rPr lang="en-US" dirty="0" smtClean="0"/>
              <a:t>Trigger?)</a:t>
            </a:r>
            <a:endParaRPr lang="en-US" dirty="0" smtClean="0"/>
          </a:p>
          <a:p>
            <a:r>
              <a:rPr lang="en-US" dirty="0" smtClean="0"/>
              <a:t>NWW lethal gulls (authorized purpose?)</a:t>
            </a:r>
          </a:p>
          <a:p>
            <a:r>
              <a:rPr lang="en-US" dirty="0" smtClean="0"/>
              <a:t>PUDs lethal gull?</a:t>
            </a:r>
          </a:p>
          <a:p>
            <a:r>
              <a:rPr lang="en-US" dirty="0" smtClean="0"/>
              <a:t>Northern Pike Minnow since 1991 (10-20% reduced exploitation = 35% predation reduced)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FPOM </a:t>
            </a:r>
            <a:r>
              <a:rPr lang="en-US" dirty="0"/>
              <a:t>R</a:t>
            </a:r>
            <a:r>
              <a:rPr lang="en-US" dirty="0" smtClean="0"/>
              <a:t>ecommendations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62125"/>
            <a:ext cx="4762500" cy="3562350"/>
          </a:xfrm>
        </p:spPr>
      </p:pic>
    </p:spTree>
    <p:extLst>
      <p:ext uri="{BB962C8B-B14F-4D97-AF65-F5344CB8AC3E}">
        <p14:creationId xmlns:p14="http://schemas.microsoft.com/office/powerpoint/2010/main" val="213587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Direction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Miller Island gull colony remains TD/JD concern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Inland Avian Work Group disbanding 2018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Refocus to on site avian abatement improvement options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Include all projects to share ideas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Compare available tools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Hazing – limited effectiveness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Avian lines – limited effectiveness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Lethal removal – NWW only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for this 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r>
              <a:rPr lang="en-US" sz="2400" dirty="0"/>
              <a:t>Inland Avian Predation Work </a:t>
            </a:r>
            <a:r>
              <a:rPr lang="en-US" sz="2400" dirty="0" smtClean="0"/>
              <a:t>Group</a:t>
            </a:r>
            <a:endParaRPr lang="en-US" sz="2400" dirty="0"/>
          </a:p>
          <a:p>
            <a:pPr lvl="1"/>
            <a:r>
              <a:rPr lang="en-US" sz="2000" dirty="0"/>
              <a:t>USGS, OSU and RTR </a:t>
            </a:r>
            <a:r>
              <a:rPr lang="en-US" sz="2000" dirty="0" smtClean="0"/>
              <a:t>survey nest colonies. </a:t>
            </a:r>
            <a:r>
              <a:rPr lang="en-US" sz="2000" dirty="0"/>
              <a:t>PIT </a:t>
            </a:r>
            <a:r>
              <a:rPr lang="en-US" sz="2000" dirty="0" smtClean="0"/>
              <a:t>and population</a:t>
            </a:r>
            <a:endParaRPr lang="en-US" sz="2000" dirty="0"/>
          </a:p>
          <a:p>
            <a:pPr lvl="1"/>
            <a:r>
              <a:rPr lang="en-US" sz="2000" dirty="0" smtClean="0"/>
              <a:t>PIT measured from McNary. PIT trend not available.</a:t>
            </a:r>
          </a:p>
          <a:p>
            <a:pPr lvl="1"/>
            <a:r>
              <a:rPr lang="en-US" sz="2000" dirty="0" smtClean="0"/>
              <a:t>2015 consumption estimate </a:t>
            </a:r>
            <a:r>
              <a:rPr lang="en-US" sz="2000" dirty="0" smtClean="0">
                <a:solidFill>
                  <a:srgbClr val="FF0000"/>
                </a:solidFill>
              </a:rPr>
              <a:t>7.4% SR sockeye, </a:t>
            </a:r>
            <a:r>
              <a:rPr lang="en-US" sz="2000" dirty="0">
                <a:solidFill>
                  <a:srgbClr val="FF0000"/>
                </a:solidFill>
              </a:rPr>
              <a:t>9.7% SR </a:t>
            </a:r>
            <a:r>
              <a:rPr lang="en-US" sz="2000" dirty="0" smtClean="0">
                <a:solidFill>
                  <a:srgbClr val="FF0000"/>
                </a:solidFill>
              </a:rPr>
              <a:t>steelhead,13.2% UCR steelhead (8.3-21.1)</a:t>
            </a:r>
          </a:p>
          <a:p>
            <a:pPr lvl="1"/>
            <a:r>
              <a:rPr lang="en-US" sz="2000" dirty="0"/>
              <a:t>2016 consumption listed species estimate </a:t>
            </a:r>
            <a:r>
              <a:rPr lang="en-US" sz="2000" dirty="0">
                <a:solidFill>
                  <a:srgbClr val="FF0000"/>
                </a:solidFill>
              </a:rPr>
              <a:t>6.4% SR sockeye, 6.7% SR steelhead and 10.1% UCR steelhead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RTR report recommends </a:t>
            </a:r>
            <a:r>
              <a:rPr lang="en-US" sz="2000" dirty="0"/>
              <a:t>managing Miller gulls to achieve IAPMP </a:t>
            </a:r>
            <a:r>
              <a:rPr lang="en-US" sz="2000" dirty="0" smtClean="0"/>
              <a:t>goal</a:t>
            </a:r>
          </a:p>
          <a:p>
            <a:pPr lvl="1"/>
            <a:r>
              <a:rPr lang="en-US" sz="2000" dirty="0" smtClean="0"/>
              <a:t>“Predation rates by Miller rocks gulls were particularly alarming”</a:t>
            </a:r>
          </a:p>
          <a:p>
            <a:pPr lvl="1"/>
            <a:r>
              <a:rPr lang="en-US" sz="2000" dirty="0" smtClean="0"/>
              <a:t>Inland Avian Work Group wrapping up in 2018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8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/>
              <a:t> </a:t>
            </a:r>
            <a:r>
              <a:rPr lang="en-US" dirty="0" smtClean="0"/>
              <a:t>Avian Lines</a:t>
            </a:r>
            <a:endParaRPr lang="en-US" dirty="0"/>
          </a:p>
        </p:txBody>
      </p:sp>
      <p:pic>
        <p:nvPicPr>
          <p:cNvPr id="12" name="Content Placeholder 4" descr="The Dalles Dam Avian Lines and Zo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8763000" cy="5486401"/>
          </a:xfrm>
        </p:spPr>
      </p:pic>
    </p:spTree>
    <p:extLst>
      <p:ext uri="{BB962C8B-B14F-4D97-AF65-F5344CB8AC3E}">
        <p14:creationId xmlns:p14="http://schemas.microsoft.com/office/powerpoint/2010/main" val="168901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Day Avian Lines</a:t>
            </a:r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5437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McNary Dam Avian Lines/zones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143000" y="4876800"/>
            <a:ext cx="739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Perching deterrents: 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Bird spike strips along outfall pipe and barge dock:  </a:t>
            </a:r>
            <a:endParaRPr lang="en-US" sz="16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Avalarms/“Hawks” along barge dock,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navlock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wingwall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north trash sluiceway </a:t>
            </a:r>
            <a:endParaRPr lang="en-US" sz="1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and along 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outfall:  </a:t>
            </a:r>
            <a:endParaRPr lang="en-US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rot="20636506">
            <a:off x="4567238" y="1501775"/>
            <a:ext cx="557212" cy="1157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pic>
        <p:nvPicPr>
          <p:cNvPr id="378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233" y="78572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Sound 5">
            <a:hlinkClick r:id="" action="ppaction://noaction" highlightClick="1">
              <a:snd r:embed="rId3" name="applause.wav"/>
            </a:hlinkClick>
          </p:cNvPr>
          <p:cNvSpPr>
            <a:spLocks noChangeAspect="1"/>
          </p:cNvSpPr>
          <p:nvPr/>
        </p:nvSpPr>
        <p:spPr>
          <a:xfrm>
            <a:off x="2895600" y="5715000"/>
            <a:ext cx="184150" cy="18415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Action Button: Sound 9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5121275" y="3382963"/>
            <a:ext cx="182563" cy="18256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Action Button: Sound 10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389438" y="1435100"/>
            <a:ext cx="182562" cy="18415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Action Button: Sound 11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022725" y="1554163"/>
            <a:ext cx="182563" cy="18256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Action Button: Sound 12">
            <a:hlinkClick r:id="" action="ppaction://noaction" highlightClick="1">
              <a:snd r:embed="rId3" name="applause.wav"/>
            </a:hlinkClick>
          </p:cNvPr>
          <p:cNvSpPr>
            <a:spLocks noChangeAspect="1"/>
          </p:cNvSpPr>
          <p:nvPr/>
        </p:nvSpPr>
        <p:spPr>
          <a:xfrm>
            <a:off x="5211763" y="2560638"/>
            <a:ext cx="182562" cy="18256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4-Point Star 13"/>
          <p:cNvSpPr>
            <a:spLocks noChangeAspect="1"/>
          </p:cNvSpPr>
          <p:nvPr/>
        </p:nvSpPr>
        <p:spPr>
          <a:xfrm>
            <a:off x="5562600" y="5257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4-Point Star 15"/>
          <p:cNvSpPr/>
          <p:nvPr/>
        </p:nvSpPr>
        <p:spPr>
          <a:xfrm>
            <a:off x="3511550" y="2835275"/>
            <a:ext cx="36513" cy="365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Action Button: Sound 18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657600" y="1663700"/>
            <a:ext cx="182563" cy="18256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4-Point Star 22"/>
          <p:cNvSpPr>
            <a:spLocks/>
          </p:cNvSpPr>
          <p:nvPr/>
        </p:nvSpPr>
        <p:spPr>
          <a:xfrm>
            <a:off x="3521075" y="1792288"/>
            <a:ext cx="44450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4-Point Star 23"/>
          <p:cNvSpPr>
            <a:spLocks noChangeAspect="1"/>
          </p:cNvSpPr>
          <p:nvPr/>
        </p:nvSpPr>
        <p:spPr>
          <a:xfrm>
            <a:off x="3905250" y="1673225"/>
            <a:ext cx="36513" cy="365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4-Point Star 24"/>
          <p:cNvSpPr>
            <a:spLocks noChangeAspect="1"/>
          </p:cNvSpPr>
          <p:nvPr/>
        </p:nvSpPr>
        <p:spPr>
          <a:xfrm>
            <a:off x="4267200" y="1554163"/>
            <a:ext cx="46038" cy="460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4-Point Star 25"/>
          <p:cNvSpPr>
            <a:spLocks noChangeAspect="1"/>
          </p:cNvSpPr>
          <p:nvPr/>
        </p:nvSpPr>
        <p:spPr>
          <a:xfrm>
            <a:off x="5029200" y="3382963"/>
            <a:ext cx="36513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Action Button: Sound 2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452018" y="2995520"/>
            <a:ext cx="182563" cy="18256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4-Point Star 27"/>
          <p:cNvSpPr>
            <a:spLocks/>
          </p:cNvSpPr>
          <p:nvPr/>
        </p:nvSpPr>
        <p:spPr>
          <a:xfrm>
            <a:off x="3565525" y="3293804"/>
            <a:ext cx="44450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"/>
          </a:xfrm>
        </p:spPr>
        <p:txBody>
          <a:bodyPr/>
          <a:lstStyle/>
          <a:p>
            <a:r>
              <a:rPr lang="en-US" sz="2400" dirty="0" smtClean="0"/>
              <a:t>Ice Harbor Dam Avian Lines/zones</a:t>
            </a:r>
          </a:p>
        </p:txBody>
      </p:sp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2" cstate="print"/>
          <a:srcRect l="8397" r="8571" b="4762"/>
          <a:stretch>
            <a:fillRect/>
          </a:stretch>
        </p:blipFill>
        <p:spPr bwMode="auto">
          <a:xfrm>
            <a:off x="1219200" y="457200"/>
            <a:ext cx="6781800" cy="457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  <p:sp>
        <p:nvSpPr>
          <p:cNvPr id="32772" name="TextBox 137"/>
          <p:cNvSpPr txBox="1">
            <a:spLocks noChangeArrowheads="1"/>
          </p:cNvSpPr>
          <p:nvPr/>
        </p:nvSpPr>
        <p:spPr bwMode="auto">
          <a:xfrm>
            <a:off x="1219200" y="5029200"/>
            <a:ext cx="6781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Wire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strung over nav. lock guide wall handrail: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Spider wire/      spike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strips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 light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poles 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forebay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buoys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Water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cannon at end of outfall pipe: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Propane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cannons-powerhouse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intake deck and adjacent to spillway: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27 avian wires spanning the tailrace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 </a:t>
            </a:r>
          </a:p>
        </p:txBody>
      </p:sp>
      <p:sp>
        <p:nvSpPr>
          <p:cNvPr id="139" name="5-Point Star 138"/>
          <p:cNvSpPr>
            <a:spLocks noChangeAspect="1"/>
          </p:cNvSpPr>
          <p:nvPr/>
        </p:nvSpPr>
        <p:spPr>
          <a:xfrm>
            <a:off x="1447800" y="5105400"/>
            <a:ext cx="152400" cy="152400"/>
          </a:xfrm>
          <a:prstGeom prst="star5">
            <a:avLst/>
          </a:prstGeom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0" name="7-Point Star 139"/>
          <p:cNvSpPr>
            <a:spLocks noChangeAspect="1"/>
          </p:cNvSpPr>
          <p:nvPr/>
        </p:nvSpPr>
        <p:spPr>
          <a:xfrm>
            <a:off x="1371600" y="5334000"/>
            <a:ext cx="228600" cy="228600"/>
          </a:xfrm>
          <a:prstGeom prst="star7">
            <a:avLst/>
          </a:prstGeom>
          <a:ln w="12700"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41" name="4-Point Star 140"/>
          <p:cNvSpPr/>
          <p:nvPr/>
        </p:nvSpPr>
        <p:spPr>
          <a:xfrm>
            <a:off x="2667000" y="5334000"/>
            <a:ext cx="228600" cy="228600"/>
          </a:xfrm>
          <a:prstGeom prst="star4">
            <a:avLst>
              <a:gd name="adj" fmla="val 3985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2" name="Diamond 141"/>
          <p:cNvSpPr/>
          <p:nvPr/>
        </p:nvSpPr>
        <p:spPr>
          <a:xfrm flipH="1">
            <a:off x="1447800" y="5638800"/>
            <a:ext cx="152404" cy="152400"/>
          </a:xfrm>
          <a:prstGeom prst="diamond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" name="Explosion 1 142"/>
          <p:cNvSpPr/>
          <p:nvPr/>
        </p:nvSpPr>
        <p:spPr>
          <a:xfrm>
            <a:off x="7010400" y="5791200"/>
            <a:ext cx="228600" cy="228600"/>
          </a:xfrm>
          <a:prstGeom prst="irregularSeal1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4495800" y="6096000"/>
            <a:ext cx="609600" cy="15240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3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Lower Monumental Dam Avian Lines/Zones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pic>
        <p:nvPicPr>
          <p:cNvPr id="3891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914400"/>
            <a:ext cx="6934200" cy="4283075"/>
          </a:xfrm>
          <a:noFill/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143000" y="51816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Hydro cannons at end of new fish bypass outfall pipe: </a:t>
            </a:r>
          </a:p>
          <a:p>
            <a:pPr>
              <a:buFont typeface="Arial" charset="0"/>
              <a:buChar char="•"/>
            </a:pPr>
            <a:r>
              <a:rPr lang="en-US" dirty="0"/>
              <a:t> Propane cannon station:  </a:t>
            </a:r>
          </a:p>
          <a:p>
            <a:pPr>
              <a:buFont typeface="Arial" charset="0"/>
              <a:buChar char="•"/>
            </a:pPr>
            <a:r>
              <a:rPr lang="en-US" dirty="0"/>
              <a:t> Wire strung over navlock wingwall handrail: </a:t>
            </a:r>
          </a:p>
          <a:p>
            <a:pPr>
              <a:buFont typeface="Arial" charset="0"/>
              <a:buChar char="•"/>
            </a:pPr>
            <a:r>
              <a:rPr lang="en-US" dirty="0"/>
              <a:t> Spikes installed on wingwall deck and outfall pipe:</a:t>
            </a:r>
          </a:p>
        </p:txBody>
      </p:sp>
      <p:sp>
        <p:nvSpPr>
          <p:cNvPr id="7" name="Quad Arrow Callout 6"/>
          <p:cNvSpPr>
            <a:spLocks noChangeAspect="1"/>
          </p:cNvSpPr>
          <p:nvPr/>
        </p:nvSpPr>
        <p:spPr>
          <a:xfrm>
            <a:off x="2057400" y="4953000"/>
            <a:ext cx="182563" cy="1825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Quad Arrow Callout 8"/>
          <p:cNvSpPr>
            <a:spLocks noChangeAspect="1"/>
          </p:cNvSpPr>
          <p:nvPr/>
        </p:nvSpPr>
        <p:spPr>
          <a:xfrm>
            <a:off x="6765925" y="5303838"/>
            <a:ext cx="182563" cy="18256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3657600" y="4516438"/>
            <a:ext cx="36513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>
          <a:xfrm>
            <a:off x="3840163" y="4370388"/>
            <a:ext cx="36512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5-Point Star 11"/>
          <p:cNvSpPr>
            <a:spLocks/>
          </p:cNvSpPr>
          <p:nvPr/>
        </p:nvSpPr>
        <p:spPr>
          <a:xfrm>
            <a:off x="4038600" y="4224338"/>
            <a:ext cx="26988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5-Point Star 12"/>
          <p:cNvSpPr>
            <a:spLocks noChangeAspect="1"/>
          </p:cNvSpPr>
          <p:nvPr/>
        </p:nvSpPr>
        <p:spPr>
          <a:xfrm>
            <a:off x="5851525" y="5897563"/>
            <a:ext cx="46038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4-Point Star 14"/>
          <p:cNvSpPr>
            <a:spLocks noChangeAspect="1"/>
          </p:cNvSpPr>
          <p:nvPr/>
        </p:nvSpPr>
        <p:spPr>
          <a:xfrm>
            <a:off x="3749675" y="4443413"/>
            <a:ext cx="36513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4-Point Star 18"/>
          <p:cNvSpPr>
            <a:spLocks noChangeAspect="1"/>
          </p:cNvSpPr>
          <p:nvPr/>
        </p:nvSpPr>
        <p:spPr>
          <a:xfrm>
            <a:off x="3581400" y="4572000"/>
            <a:ext cx="26988" cy="269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4-Point Star 15"/>
          <p:cNvSpPr>
            <a:spLocks/>
          </p:cNvSpPr>
          <p:nvPr/>
        </p:nvSpPr>
        <p:spPr>
          <a:xfrm flipH="1">
            <a:off x="6477000" y="6202363"/>
            <a:ext cx="46038" cy="460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xplosion 2 16"/>
          <p:cNvSpPr>
            <a:spLocks noChangeAspect="1"/>
          </p:cNvSpPr>
          <p:nvPr/>
        </p:nvSpPr>
        <p:spPr>
          <a:xfrm>
            <a:off x="3048000" y="3001496"/>
            <a:ext cx="92075" cy="9207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Explosion 2 20"/>
          <p:cNvSpPr>
            <a:spLocks noChangeAspect="1"/>
          </p:cNvSpPr>
          <p:nvPr/>
        </p:nvSpPr>
        <p:spPr>
          <a:xfrm>
            <a:off x="3895725" y="5578475"/>
            <a:ext cx="92075" cy="9207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5-Point Star 21"/>
          <p:cNvSpPr>
            <a:spLocks/>
          </p:cNvSpPr>
          <p:nvPr/>
        </p:nvSpPr>
        <p:spPr>
          <a:xfrm>
            <a:off x="3949700" y="4297363"/>
            <a:ext cx="26988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5-Point Star 22"/>
          <p:cNvSpPr>
            <a:spLocks/>
          </p:cNvSpPr>
          <p:nvPr/>
        </p:nvSpPr>
        <p:spPr>
          <a:xfrm>
            <a:off x="4141788" y="4141788"/>
            <a:ext cx="26987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4-Point Star 19"/>
          <p:cNvSpPr>
            <a:spLocks/>
          </p:cNvSpPr>
          <p:nvPr/>
        </p:nvSpPr>
        <p:spPr>
          <a:xfrm>
            <a:off x="1911350" y="4846638"/>
            <a:ext cx="46038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Lower Granite Dam Avian Lines/zones</a:t>
            </a:r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496" y="741363"/>
            <a:ext cx="7527017" cy="462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19200" y="5077361"/>
            <a:ext cx="693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 sz="16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Wires </a:t>
            </a:r>
            <a:r>
              <a:rPr lang="en-US" sz="1600" dirty="0">
                <a:latin typeface="+mj-lt"/>
                <a:ea typeface="Calibri" pitchFamily="34" charset="0"/>
                <a:cs typeface="Times New Roman" pitchFamily="18" charset="0"/>
              </a:rPr>
              <a:t>above navlock wingwall handrails:   </a:t>
            </a:r>
          </a:p>
          <a:p>
            <a:pPr eaLnBrk="0" hangingPunct="0">
              <a:buFontTx/>
              <a:buChar char="•"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Row </a:t>
            </a:r>
            <a:r>
              <a:rPr lang="en-US" sz="1600" dirty="0">
                <a:latin typeface="+mj-lt"/>
                <a:ea typeface="Calibri" pitchFamily="34" charset="0"/>
                <a:cs typeface="Times New Roman" pitchFamily="18" charset="0"/>
              </a:rPr>
              <a:t>of spike wires on guide wall deck:  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+mj-lt"/>
                <a:ea typeface="Calibri" pitchFamily="34" charset="0"/>
                <a:cs typeface="Times New Roman" pitchFamily="18" charset="0"/>
              </a:rPr>
              <a:t> Spider wires on top of guide wall light poles and forebay buoys: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+mj-lt"/>
                <a:ea typeface="Calibri" pitchFamily="34" charset="0"/>
                <a:cs typeface="Times New Roman" pitchFamily="18" charset="0"/>
              </a:rPr>
              <a:t> 34 avian wires spanning the tailrace</a:t>
            </a:r>
          </a:p>
        </p:txBody>
      </p:sp>
      <p:sp>
        <p:nvSpPr>
          <p:cNvPr id="5" name="4-Point Star 4"/>
          <p:cNvSpPr>
            <a:spLocks/>
          </p:cNvSpPr>
          <p:nvPr/>
        </p:nvSpPr>
        <p:spPr>
          <a:xfrm>
            <a:off x="4953000" y="5715000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4-Point Star 8"/>
          <p:cNvSpPr>
            <a:spLocks noChangeAspect="1"/>
          </p:cNvSpPr>
          <p:nvPr/>
        </p:nvSpPr>
        <p:spPr>
          <a:xfrm>
            <a:off x="4038600" y="2286000"/>
            <a:ext cx="36513" cy="365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1" name="4-Point Star 10"/>
          <p:cNvSpPr>
            <a:spLocks noChangeAspect="1"/>
          </p:cNvSpPr>
          <p:nvPr/>
        </p:nvSpPr>
        <p:spPr>
          <a:xfrm>
            <a:off x="4267200" y="2438400"/>
            <a:ext cx="36513" cy="365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>
          <a:xfrm>
            <a:off x="4191000" y="2362200"/>
            <a:ext cx="36513" cy="365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9" name="5-Point Star 18"/>
          <p:cNvSpPr>
            <a:spLocks noChangeAspect="1"/>
          </p:cNvSpPr>
          <p:nvPr/>
        </p:nvSpPr>
        <p:spPr>
          <a:xfrm rot="10800000" flipH="1" flipV="1">
            <a:off x="3962400" y="2209800"/>
            <a:ext cx="36513" cy="365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>
          <a:xfrm>
            <a:off x="5105400" y="5410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5" name="4-Point Star 24"/>
          <p:cNvSpPr>
            <a:spLocks noChangeAspect="1"/>
          </p:cNvSpPr>
          <p:nvPr/>
        </p:nvSpPr>
        <p:spPr>
          <a:xfrm>
            <a:off x="4160838" y="4141788"/>
            <a:ext cx="26987" cy="285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7-Point Star 25"/>
          <p:cNvSpPr>
            <a:spLocks noChangeAspect="1"/>
          </p:cNvSpPr>
          <p:nvPr/>
        </p:nvSpPr>
        <p:spPr>
          <a:xfrm>
            <a:off x="7162800" y="5943600"/>
            <a:ext cx="136525" cy="1365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7" name="7-Point Star 26"/>
          <p:cNvSpPr>
            <a:spLocks noChangeAspect="1"/>
          </p:cNvSpPr>
          <p:nvPr/>
        </p:nvSpPr>
        <p:spPr>
          <a:xfrm>
            <a:off x="5257800" y="4343400"/>
            <a:ext cx="136525" cy="1365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8" name="7-Point Star 27"/>
          <p:cNvSpPr>
            <a:spLocks noChangeAspect="1"/>
          </p:cNvSpPr>
          <p:nvPr/>
        </p:nvSpPr>
        <p:spPr>
          <a:xfrm>
            <a:off x="5695950" y="4708525"/>
            <a:ext cx="138113" cy="13811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9" name="7-Point Star 28"/>
          <p:cNvSpPr>
            <a:spLocks noChangeAspect="1"/>
          </p:cNvSpPr>
          <p:nvPr/>
        </p:nvSpPr>
        <p:spPr>
          <a:xfrm>
            <a:off x="4267200" y="2438400"/>
            <a:ext cx="138113" cy="13811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30" name="7-Point Star 29"/>
          <p:cNvSpPr>
            <a:spLocks noChangeAspect="1"/>
          </p:cNvSpPr>
          <p:nvPr/>
        </p:nvSpPr>
        <p:spPr>
          <a:xfrm>
            <a:off x="4038600" y="2286000"/>
            <a:ext cx="136525" cy="13811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31" name="7-Point Star 30"/>
          <p:cNvSpPr>
            <a:spLocks noChangeAspect="1"/>
          </p:cNvSpPr>
          <p:nvPr/>
        </p:nvSpPr>
        <p:spPr>
          <a:xfrm>
            <a:off x="3810000" y="2133600"/>
            <a:ext cx="136525" cy="1365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724400" y="6096000"/>
            <a:ext cx="762000" cy="15240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700</TotalTime>
  <Words>722</Words>
  <Application>Microsoft Office PowerPoint</Application>
  <PresentationFormat>On-screen Show (4:3)</PresentationFormat>
  <Paragraphs>161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Wingdings 3</vt:lpstr>
      <vt:lpstr>PPT_Master_Slide_Template</vt:lpstr>
      <vt:lpstr>Slide Master</vt:lpstr>
      <vt:lpstr>Avian Task Group </vt:lpstr>
      <vt:lpstr>New Direction</vt:lpstr>
      <vt:lpstr>Catalyst for this TG</vt:lpstr>
      <vt:lpstr>The Dalles Avian Lines</vt:lpstr>
      <vt:lpstr>John Day Avian Lines</vt:lpstr>
      <vt:lpstr>McNary Dam Avian Lines/zones</vt:lpstr>
      <vt:lpstr>Ice Harbor Dam Avian Lines/zones</vt:lpstr>
      <vt:lpstr>Lower Monumental Dam Avian Lines/Zones </vt:lpstr>
      <vt:lpstr>Lower Granite Dam Avian Lines/zones</vt:lpstr>
      <vt:lpstr>Little Goose Dam Avian Lines/zones</vt:lpstr>
      <vt:lpstr>Dam Comparisons</vt:lpstr>
      <vt:lpstr>Other Lethal Abatement</vt:lpstr>
      <vt:lpstr>FPOM Recommendations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g2oddrpc</cp:lastModifiedBy>
  <cp:revision>81</cp:revision>
  <dcterms:created xsi:type="dcterms:W3CDTF">2009-08-07T22:07:09Z</dcterms:created>
  <dcterms:modified xsi:type="dcterms:W3CDTF">2018-01-09T19:08:15Z</dcterms:modified>
</cp:coreProperties>
</file>